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32" r:id="rId3"/>
    <p:sldMasterId id="2147483756" r:id="rId4"/>
    <p:sldMasterId id="2147483768" r:id="rId5"/>
    <p:sldMasterId id="2147483780" r:id="rId6"/>
    <p:sldMasterId id="2147483804" r:id="rId7"/>
    <p:sldMasterId id="2147483816" r:id="rId8"/>
    <p:sldMasterId id="2147483828" r:id="rId9"/>
    <p:sldMasterId id="2147483840" r:id="rId10"/>
  </p:sldMasterIdLst>
  <p:sldIdLst>
    <p:sldId id="256" r:id="rId11"/>
    <p:sldId id="257" r:id="rId12"/>
    <p:sldId id="258" r:id="rId13"/>
    <p:sldId id="263" r:id="rId14"/>
    <p:sldId id="260" r:id="rId15"/>
    <p:sldId id="265" r:id="rId16"/>
    <p:sldId id="261" r:id="rId17"/>
    <p:sldId id="262" r:id="rId18"/>
    <p:sldId id="266" r:id="rId19"/>
    <p:sldId id="274" r:id="rId20"/>
    <p:sldId id="267" r:id="rId21"/>
    <p:sldId id="268" r:id="rId22"/>
    <p:sldId id="269" r:id="rId23"/>
    <p:sldId id="270" r:id="rId24"/>
    <p:sldId id="271" r:id="rId25"/>
    <p:sldId id="272" r:id="rId26"/>
    <p:sldId id="273"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73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729CCF3-8A2F-4D54-AFE8-8BC78FA6327A}"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82D9254-EBA4-41D5-B81E-B21CE3C58DF5}" type="datetimeFigureOut">
              <a:rPr lang="id-ID" smtClean="0"/>
              <a:t>28/11/2025</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729CCF3-8A2F-4D54-AFE8-8BC78FA6327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A82D9254-EBA4-41D5-B81E-B21CE3C58DF5}" type="datetimeFigureOut">
              <a:rPr lang="id-ID" smtClean="0"/>
              <a:t>28/11/2025</a:t>
            </a:fld>
            <a:endParaRPr lang="id-ID"/>
          </a:p>
        </p:txBody>
      </p:sp>
      <p:sp>
        <p:nvSpPr>
          <p:cNvPr id="9" name="Slide Number Placeholder 8"/>
          <p:cNvSpPr>
            <a:spLocks noGrp="1"/>
          </p:cNvSpPr>
          <p:nvPr>
            <p:ph type="sldNum" sz="quarter" idx="15"/>
          </p:nvPr>
        </p:nvSpPr>
        <p:spPr/>
        <p:txBody>
          <a:bodyPr rtlCol="0"/>
          <a:lstStyle/>
          <a:p>
            <a:fld id="{7729CCF3-8A2F-4D54-AFE8-8BC78FA6327A}" type="slidenum">
              <a:rPr lang="id-ID" smtClean="0"/>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729CCF3-8A2F-4D54-AFE8-8BC78FA6327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A82D9254-EBA4-41D5-B81E-B21CE3C58DF5}" type="datetimeFigureOut">
              <a:rPr lang="id-ID" smtClean="0"/>
              <a:t>28/11/2025</a:t>
            </a:fld>
            <a:endParaRPr lang="id-ID"/>
          </a:p>
        </p:txBody>
      </p:sp>
      <p:sp>
        <p:nvSpPr>
          <p:cNvPr id="7" name="Slide Number Placeholder 6"/>
          <p:cNvSpPr>
            <a:spLocks noGrp="1"/>
          </p:cNvSpPr>
          <p:nvPr>
            <p:ph type="sldNum" sz="quarter" idx="11"/>
          </p:nvPr>
        </p:nvSpPr>
        <p:spPr/>
        <p:txBody>
          <a:bodyPr rtlCol="0"/>
          <a:lstStyle/>
          <a:p>
            <a:fld id="{7729CCF3-8A2F-4D54-AFE8-8BC78FA6327A}" type="slidenum">
              <a:rPr lang="id-ID" smtClean="0"/>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A82D9254-EBA4-41D5-B81E-B21CE3C58DF5}" type="datetimeFigureOut">
              <a:rPr lang="id-ID" smtClean="0"/>
              <a:t>28/11/2025</a:t>
            </a:fld>
            <a:endParaRPr lang="id-ID"/>
          </a:p>
        </p:txBody>
      </p:sp>
      <p:sp>
        <p:nvSpPr>
          <p:cNvPr id="22" name="Slide Number Placeholder 21"/>
          <p:cNvSpPr>
            <a:spLocks noGrp="1"/>
          </p:cNvSpPr>
          <p:nvPr>
            <p:ph type="sldNum" sz="quarter" idx="15"/>
          </p:nvPr>
        </p:nvSpPr>
        <p:spPr/>
        <p:txBody>
          <a:bodyPr rtlCol="0"/>
          <a:lstStyle/>
          <a:p>
            <a:fld id="{7729CCF3-8A2F-4D54-AFE8-8BC78FA6327A}" type="slidenum">
              <a:rPr lang="id-ID" smtClean="0"/>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82D9254-EBA4-41D5-B81E-B21CE3C58DF5}" type="datetimeFigureOut">
              <a:rPr lang="id-ID" smtClean="0"/>
              <a:t>28/11/2025</a:t>
            </a:fld>
            <a:endParaRPr lang="id-ID"/>
          </a:p>
        </p:txBody>
      </p:sp>
      <p:sp>
        <p:nvSpPr>
          <p:cNvPr id="18" name="Slide Number Placeholder 17"/>
          <p:cNvSpPr>
            <a:spLocks noGrp="1"/>
          </p:cNvSpPr>
          <p:nvPr>
            <p:ph type="sldNum" sz="quarter" idx="11"/>
          </p:nvPr>
        </p:nvSpPr>
        <p:spPr/>
        <p:txBody>
          <a:bodyPr rtlCol="0"/>
          <a:lstStyle/>
          <a:p>
            <a:fld id="{7729CCF3-8A2F-4D54-AFE8-8BC78FA6327A}" type="slidenum">
              <a:rPr lang="id-ID" smtClean="0"/>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729CCF3-8A2F-4D54-AFE8-8BC78FA6327A}" type="slidenum">
              <a:rPr lang="id-ID" smtClean="0"/>
              <a:t>‹#›</a:t>
            </a:fld>
            <a:endParaRPr lang="id-ID"/>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id-ID"/>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2D9254-EBA4-41D5-B81E-B21CE3C58DF5}" type="datetimeFigureOut">
              <a:rPr lang="id-ID" smtClean="0"/>
              <a:t>28/11/2025</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729CCF3-8A2F-4D54-AFE8-8BC78FA6327A}" type="slidenum">
              <a:rPr lang="id-ID" smtClean="0"/>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7729CCF3-8A2F-4D54-AFE8-8BC78FA6327A}" type="slidenum">
              <a:rPr lang="id-ID" smtClean="0"/>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729CCF3-8A2F-4D54-AFE8-8BC78FA6327A}" type="slidenum">
              <a:rPr lang="id-ID" smtClean="0"/>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729CCF3-8A2F-4D54-AFE8-8BC78FA6327A}" type="slidenum">
              <a:rPr lang="id-ID" smtClean="0"/>
              <a:t>‹#›</a:t>
            </a:fld>
            <a:endParaRPr lang="id-ID"/>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7729CCF3-8A2F-4D54-AFE8-8BC78FA6327A}"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729CCF3-8A2F-4D54-AFE8-8BC78FA6327A}" type="slidenum">
              <a:rPr lang="id-ID" smtClean="0"/>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729CCF3-8A2F-4D54-AFE8-8BC78FA6327A}" type="slidenum">
              <a:rPr lang="id-ID" smtClean="0"/>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729CCF3-8A2F-4D54-AFE8-8BC78FA6327A}" type="slidenum">
              <a:rPr lang="id-ID" smtClean="0"/>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729CCF3-8A2F-4D54-AFE8-8BC78FA6327A}" type="slidenum">
              <a:rPr lang="id-ID" smtClean="0"/>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82D9254-EBA4-41D5-B81E-B21CE3C58DF5}" type="datetimeFigureOut">
              <a:rPr lang="id-ID" smtClean="0"/>
              <a:t>28/11/2025</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729CCF3-8A2F-4D54-AFE8-8BC78FA6327A}"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2D9254-EBA4-41D5-B81E-B21CE3C58DF5}" type="datetimeFigureOut">
              <a:rPr lang="id-ID" smtClean="0"/>
              <a:t>28/11/2025</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729CCF3-8A2F-4D54-AFE8-8BC78FA6327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29CCF3-8A2F-4D54-AFE8-8BC78FA6327A}" type="slidenum">
              <a:rPr lang="id-ID" smtClean="0"/>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A82D9254-EBA4-41D5-B81E-B21CE3C58DF5}" type="datetimeFigureOut">
              <a:rPr lang="id-ID" smtClean="0"/>
              <a:t>28/11/2025</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729CCF3-8A2F-4D54-AFE8-8BC78FA6327A}" type="slidenum">
              <a:rPr lang="id-ID" smtClean="0"/>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A82D9254-EBA4-41D5-B81E-B21CE3C58DF5}" type="datetimeFigureOut">
              <a:rPr lang="id-ID" smtClean="0"/>
              <a:t>28/11/2025</a:t>
            </a:fld>
            <a:endParaRPr lang="id-ID"/>
          </a:p>
        </p:txBody>
      </p:sp>
      <p:sp>
        <p:nvSpPr>
          <p:cNvPr id="10" name="Slide Number Placeholder 9"/>
          <p:cNvSpPr>
            <a:spLocks noGrp="1"/>
          </p:cNvSpPr>
          <p:nvPr>
            <p:ph type="sldNum" sz="quarter" idx="16"/>
          </p:nvPr>
        </p:nvSpPr>
        <p:spPr/>
        <p:txBody>
          <a:bodyPr rtlCol="0"/>
          <a:lstStyle/>
          <a:p>
            <a:fld id="{7729CCF3-8A2F-4D54-AFE8-8BC78FA6327A}" type="slidenum">
              <a:rPr lang="id-ID" smtClean="0"/>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82D9254-EBA4-41D5-B81E-B21CE3C58DF5}" type="datetimeFigureOut">
              <a:rPr lang="id-ID" smtClean="0"/>
              <a:t>28/11/2025</a:t>
            </a:fld>
            <a:endParaRPr lang="id-ID"/>
          </a:p>
        </p:txBody>
      </p:sp>
      <p:sp>
        <p:nvSpPr>
          <p:cNvPr id="12" name="Slide Number Placeholder 11"/>
          <p:cNvSpPr>
            <a:spLocks noGrp="1"/>
          </p:cNvSpPr>
          <p:nvPr>
            <p:ph type="sldNum" sz="quarter" idx="16"/>
          </p:nvPr>
        </p:nvSpPr>
        <p:spPr/>
        <p:txBody>
          <a:bodyPr rtlCol="0"/>
          <a:lstStyle/>
          <a:p>
            <a:fld id="{7729CCF3-8A2F-4D54-AFE8-8BC78FA6327A}" type="slidenum">
              <a:rPr lang="id-ID" smtClean="0"/>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29CCF3-8A2F-4D54-AFE8-8BC78FA6327A}" type="slidenum">
              <a:rPr lang="id-ID" smtClean="0"/>
              <a:t>‹#›</a:t>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729CCF3-8A2F-4D54-AFE8-8BC78FA6327A}" type="slidenum">
              <a:rPr lang="id-ID" smtClean="0"/>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729CCF3-8A2F-4D54-AFE8-8BC78FA6327A}" type="slidenum">
              <a:rPr lang="id-ID" smtClean="0"/>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82D9254-EBA4-41D5-B81E-B21CE3C58DF5}" type="datetimeFigureOut">
              <a:rPr lang="id-ID" smtClean="0"/>
              <a:t>28/11/2025</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729CCF3-8A2F-4D54-AFE8-8BC78FA6327A}" type="slidenum">
              <a:rPr lang="id-ID" smtClean="0"/>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729CCF3-8A2F-4D54-AFE8-8BC78FA6327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D9254-EBA4-41D5-B81E-B21CE3C58DF5}" type="datetimeFigureOut">
              <a:rPr lang="id-ID" smtClean="0"/>
              <a:t>28/11/2025</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29CCF3-8A2F-4D54-AFE8-8BC78FA6327A}" type="slidenum">
              <a:rPr lang="id-ID" smtClean="0"/>
              <a:t>‹#›</a:t>
            </a:fld>
            <a:endParaRPr lang="id-I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29CCF3-8A2F-4D54-AFE8-8BC78FA6327A}"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1223352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208101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7729CCF3-8A2F-4D54-AFE8-8BC78FA6327A}" type="slidenum">
              <a:rPr lang="id-ID" smtClean="0"/>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745925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3137656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33133441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1511810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1207412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15111552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2591510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2882127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extLst>
      <p:ext uri="{BB962C8B-B14F-4D97-AF65-F5344CB8AC3E}">
        <p14:creationId xmlns:p14="http://schemas.microsoft.com/office/powerpoint/2010/main" val="37813346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Slide Number Placeholder 7"/>
          <p:cNvSpPr>
            <a:spLocks noGrp="1"/>
          </p:cNvSpPr>
          <p:nvPr>
            <p:ph type="sldNum" sz="quarter" idx="11"/>
          </p:nvPr>
        </p:nvSpPr>
        <p:spPr/>
        <p:txBody>
          <a:bodyPr/>
          <a:lstStyle/>
          <a:p>
            <a:fld id="{7729CCF3-8A2F-4D54-AFE8-8BC78FA6327A}"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7729CCF3-8A2F-4D54-AFE8-8BC78FA6327A}" type="slidenum">
              <a:rPr lang="id-ID" smtClean="0"/>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82D9254-EBA4-41D5-B81E-B21CE3C58DF5}" type="datetimeFigureOut">
              <a:rPr lang="id-ID" smtClean="0"/>
              <a:t>28/11/2025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729CCF3-8A2F-4D54-AFE8-8BC78FA6327A}" type="slidenum">
              <a:rPr lang="id-ID" smtClean="0"/>
              <a:t>‹#›</a:t>
            </a:fld>
            <a:endParaRPr lang="id-ID"/>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2D9254-EBA4-41D5-B81E-B21CE3C58DF5}" type="datetimeFigureOut">
              <a:rPr lang="id-ID" smtClean="0"/>
              <a:t>28/11/2025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9254-EBA4-41D5-B81E-B21CE3C58DF5}" type="datetimeFigureOut">
              <a:rPr lang="id-ID" smtClean="0"/>
              <a:t>28/11/2025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2D9254-EBA4-41D5-B81E-B21CE3C58DF5}" type="datetimeFigureOut">
              <a:rPr lang="id-ID" smtClean="0"/>
              <a:t>28/11/2025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D9254-EBA4-41D5-B81E-B21CE3C58DF5}" type="datetimeFigureOut">
              <a:rPr lang="id-ID" smtClean="0"/>
              <a:t>28/11/2025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729CCF3-8A2F-4D54-AFE8-8BC78FA6327A}"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82D9254-EBA4-41D5-B81E-B21CE3C58DF5}" type="datetimeFigureOut">
              <a:rPr lang="id-ID" smtClean="0"/>
              <a:t>28/11/2025</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729CCF3-8A2F-4D54-AFE8-8BC78FA6327A}" type="slidenum">
              <a:rPr lang="id-ID" smtClean="0"/>
              <a:t>‹#›</a:t>
            </a:fld>
            <a:endParaRPr lang="id-ID"/>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2D9254-EBA4-41D5-B81E-B21CE3C58DF5}" type="datetimeFigureOut">
              <a:rPr lang="id-ID" smtClean="0"/>
              <a:t>28/11/2025</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729CCF3-8A2F-4D54-AFE8-8BC78FA6327A}" type="slidenum">
              <a:rPr lang="id-ID" smtClean="0"/>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2D9254-EBA4-41D5-B81E-B21CE3C58DF5}" type="datetimeFigureOut">
              <a:rPr lang="id-ID" smtClean="0"/>
              <a:t>28/11/2025</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2D9254-EBA4-41D5-B81E-B21CE3C58DF5}" type="datetimeFigureOut">
              <a:rPr lang="id-ID" smtClean="0"/>
              <a:t>28/11/2025</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29CCF3-8A2F-4D54-AFE8-8BC78FA6327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9CCF3-8A2F-4D54-AFE8-8BC78FA6327A}" type="slidenum">
              <a:rPr lang="id-ID" smtClean="0"/>
              <a:t>‹#›</a:t>
            </a:fld>
            <a:endParaRPr lang="id-ID"/>
          </a:p>
        </p:txBody>
      </p:sp>
    </p:spTree>
    <p:extLst>
      <p:ext uri="{BB962C8B-B14F-4D97-AF65-F5344CB8AC3E}">
        <p14:creationId xmlns:p14="http://schemas.microsoft.com/office/powerpoint/2010/main" val="10787611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82D9254-EBA4-41D5-B81E-B21CE3C58DF5}" type="datetimeFigureOut">
              <a:rPr lang="id-ID" smtClean="0"/>
              <a:t>28/11/2025</a:t>
            </a:fld>
            <a:endParaRPr lang="id-ID"/>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d-ID"/>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729CCF3-8A2F-4D54-AFE8-8BC78FA6327A}" type="slidenum">
              <a:rPr lang="id-ID" smtClean="0"/>
              <a:t>‹#›</a:t>
            </a:fld>
            <a:endParaRPr lang="id-ID"/>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7.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01.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39.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id-ID" dirty="0"/>
            </a:br>
            <a:r>
              <a:rPr lang="id-ID" sz="5300" b="1" dirty="0"/>
              <a:t>Akuntansi Keuangan 1</a:t>
            </a:r>
            <a:br>
              <a:rPr lang="id-ID" sz="5300" b="1" dirty="0"/>
            </a:br>
            <a:endParaRPr lang="id-ID" sz="5300" b="1" dirty="0"/>
          </a:p>
        </p:txBody>
      </p:sp>
      <p:sp>
        <p:nvSpPr>
          <p:cNvPr id="10" name="Content Placeholder 9"/>
          <p:cNvSpPr>
            <a:spLocks noGrp="1"/>
          </p:cNvSpPr>
          <p:nvPr>
            <p:ph sz="quarter" idx="13"/>
          </p:nvPr>
        </p:nvSpPr>
        <p:spPr>
          <a:xfrm>
            <a:off x="2051720" y="1772816"/>
            <a:ext cx="5256584" cy="875545"/>
          </a:xfrm>
        </p:spPr>
        <p:txBody>
          <a:bodyPr>
            <a:normAutofit lnSpcReduction="10000"/>
          </a:bodyPr>
          <a:lstStyle/>
          <a:p>
            <a:pPr marL="0" indent="0" algn="ctr">
              <a:buNone/>
            </a:pPr>
            <a:endParaRPr lang="id-ID" b="1" dirty="0">
              <a:solidFill>
                <a:srgbClr val="FF3300"/>
              </a:solidFill>
              <a:latin typeface="Lucida Calligraphy" pitchFamily="66" charset="0"/>
            </a:endParaRPr>
          </a:p>
          <a:p>
            <a:pPr marL="0" indent="0" algn="ctr">
              <a:buNone/>
            </a:pPr>
            <a:r>
              <a:rPr lang="id-ID" b="1" dirty="0">
                <a:solidFill>
                  <a:srgbClr val="FF3300"/>
                </a:solidFill>
                <a:latin typeface="Lucida Calligraphy" pitchFamily="66" charset="0"/>
              </a:rPr>
              <a:t>Maryati Rahayu , SE, MM</a:t>
            </a:r>
          </a:p>
        </p:txBody>
      </p:sp>
      <p:sp>
        <p:nvSpPr>
          <p:cNvPr id="11" name="Content Placeholder 10"/>
          <p:cNvSpPr>
            <a:spLocks noGrp="1"/>
          </p:cNvSpPr>
          <p:nvPr>
            <p:ph sz="quarter" idx="14"/>
          </p:nvPr>
        </p:nvSpPr>
        <p:spPr>
          <a:xfrm>
            <a:off x="1691680" y="3140968"/>
            <a:ext cx="5976664" cy="2511549"/>
          </a:xfrm>
        </p:spPr>
        <p:txBody>
          <a:bodyPr/>
          <a:lstStyle/>
          <a:p>
            <a:pPr marL="0" indent="0" algn="ctr">
              <a:buNone/>
            </a:pPr>
            <a:r>
              <a:rPr lang="id-ID" sz="5400" b="1" dirty="0">
                <a:solidFill>
                  <a:srgbClr val="7030A0"/>
                </a:solidFill>
                <a:latin typeface="Algerian" pitchFamily="82" charset="0"/>
              </a:rPr>
              <a:t>Inventories :</a:t>
            </a:r>
          </a:p>
          <a:p>
            <a:pPr marL="0" indent="0" algn="ctr">
              <a:buNone/>
            </a:pPr>
            <a:r>
              <a:rPr lang="id-ID" sz="2800" b="1" dirty="0">
                <a:latin typeface="+mj-lt"/>
              </a:rPr>
              <a:t>Additional Valuation</a:t>
            </a:r>
          </a:p>
        </p:txBody>
      </p:sp>
    </p:spTree>
    <p:extLst>
      <p:ext uri="{BB962C8B-B14F-4D97-AF65-F5344CB8AC3E}">
        <p14:creationId xmlns:p14="http://schemas.microsoft.com/office/powerpoint/2010/main" val="192413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1297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2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53400" cy="990600"/>
          </a:xfrm>
          <a:gradFill>
            <a:gsLst>
              <a:gs pos="0">
                <a:schemeClr val="accent1">
                  <a:tint val="66000"/>
                  <a:satMod val="160000"/>
                </a:schemeClr>
              </a:gs>
              <a:gs pos="69000">
                <a:srgbClr val="FFFF00"/>
              </a:gs>
              <a:gs pos="40000">
                <a:srgbClr val="C00000"/>
              </a:gs>
              <a:gs pos="100000">
                <a:srgbClr val="00B0F0"/>
              </a:gs>
            </a:gsLst>
            <a:lin ang="5400000" scaled="0"/>
          </a:gradFill>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br>
              <a:rPr lang="id-ID" b="1" i="1" u="sng" dirty="0"/>
            </a:br>
            <a:r>
              <a:rPr lang="id-ID" b="1" i="1" u="sng" dirty="0"/>
              <a:t>Illustration of Gross Profit Method</a:t>
            </a:r>
            <a:br>
              <a:rPr lang="id-ID" dirty="0"/>
            </a:br>
            <a:endParaRPr lang="id-ID" dirty="0"/>
          </a:p>
        </p:txBody>
      </p:sp>
      <p:sp>
        <p:nvSpPr>
          <p:cNvPr id="3" name="Content Placeholder 2"/>
          <p:cNvSpPr>
            <a:spLocks noGrp="1"/>
          </p:cNvSpPr>
          <p:nvPr>
            <p:ph sz="quarter" idx="1"/>
          </p:nvPr>
        </p:nvSpPr>
        <p:spPr>
          <a:xfrm>
            <a:off x="395536" y="1600200"/>
            <a:ext cx="8370512" cy="4781128"/>
          </a:xfrm>
        </p:spPr>
        <p:txBody>
          <a:bodyPr/>
          <a:lstStyle/>
          <a:p>
            <a:pPr algn="just"/>
            <a:r>
              <a:rPr lang="id-ID" sz="2400" dirty="0">
                <a:latin typeface="Calibri" pitchFamily="34" charset="0"/>
                <a:cs typeface="Calibri" pitchFamily="34" charset="0"/>
              </a:rPr>
              <a:t>Cetus Corp. has a beginning inventory of €60,000 and purchases of €200,000, both at cost. Sales at selling price amount to €280,000. The gross profit on selling price is 30 percent. Cetus applies the gross margin method as follows.</a:t>
            </a:r>
          </a:p>
          <a:p>
            <a:endParaRPr lang="id-ID"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12976"/>
            <a:ext cx="7200800" cy="3024336"/>
          </a:xfrm>
          <a:prstGeom prst="rect">
            <a:avLst/>
          </a:prstGeom>
          <a:noFill/>
          <a:ln>
            <a:noFill/>
          </a:ln>
        </p:spPr>
      </p:pic>
    </p:spTree>
    <p:extLst>
      <p:ext uri="{BB962C8B-B14F-4D97-AF65-F5344CB8AC3E}">
        <p14:creationId xmlns:p14="http://schemas.microsoft.com/office/powerpoint/2010/main" val="275576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style>
          <a:lnRef idx="3">
            <a:schemeClr val="lt1"/>
          </a:lnRef>
          <a:fillRef idx="1">
            <a:schemeClr val="accent3"/>
          </a:fillRef>
          <a:effectRef idx="1">
            <a:schemeClr val="accent3"/>
          </a:effectRef>
          <a:fontRef idx="minor">
            <a:schemeClr val="lt1"/>
          </a:fontRef>
        </p:style>
        <p:txBody>
          <a:bodyPr>
            <a:normAutofit/>
          </a:bodyPr>
          <a:lstStyle/>
          <a:p>
            <a:pPr algn="ctr"/>
            <a:r>
              <a:rPr lang="id-ID" sz="6600" dirty="0">
                <a:solidFill>
                  <a:schemeClr val="bg1"/>
                </a:solidFill>
                <a:latin typeface="Arabic Typesetting" pitchFamily="66" charset="-78"/>
                <a:cs typeface="Arabic Typesetting" pitchFamily="66" charset="-78"/>
              </a:rPr>
              <a:t>Retail Method</a:t>
            </a:r>
          </a:p>
        </p:txBody>
      </p:sp>
      <p:sp>
        <p:nvSpPr>
          <p:cNvPr id="3" name="Content Placeholder 2"/>
          <p:cNvSpPr>
            <a:spLocks noGrp="1"/>
          </p:cNvSpPr>
          <p:nvPr>
            <p:ph idx="1"/>
          </p:nvPr>
        </p:nvSpPr>
        <p:spPr/>
        <p:txBody>
          <a:bodyPr>
            <a:normAutofit fontScale="92500"/>
          </a:bodyPr>
          <a:lstStyle/>
          <a:p>
            <a:pPr marL="0" indent="0" algn="just">
              <a:buNone/>
            </a:pPr>
            <a:r>
              <a:rPr lang="id-ID" dirty="0">
                <a:solidFill>
                  <a:srgbClr val="0070C0"/>
                </a:solidFill>
              </a:rPr>
              <a:t>Metode persediaan eceran menjadi lebih rumit apabila pos – pos seperti  transportasi masuk, retur pembeliaan dan pengurangan harga, dan diskon pembeliaan terlibat, dalam metode eceran, kita memperlakukan pos – pos semacam itu sebagai berikut :</a:t>
            </a:r>
          </a:p>
          <a:p>
            <a:pPr lvl="0">
              <a:buClr>
                <a:srgbClr val="7030A0"/>
              </a:buClr>
              <a:buFont typeface="Constantia" pitchFamily="18" charset="0"/>
              <a:buChar char="√"/>
            </a:pPr>
            <a:r>
              <a:rPr lang="id-ID" dirty="0">
                <a:solidFill>
                  <a:srgbClr val="0070C0"/>
                </a:solidFill>
              </a:rPr>
              <a:t>Biaya pengangkutan, diperlakukan sebagai bagian dari biaya pembeliaan</a:t>
            </a:r>
          </a:p>
          <a:p>
            <a:pPr lvl="0" algn="just">
              <a:buClr>
                <a:srgbClr val="7030A0"/>
              </a:buClr>
              <a:buFont typeface="Constantia" pitchFamily="18" charset="0"/>
              <a:buChar char="√"/>
            </a:pPr>
            <a:r>
              <a:rPr lang="id-ID" dirty="0">
                <a:solidFill>
                  <a:srgbClr val="0070C0"/>
                </a:solidFill>
              </a:rPr>
              <a:t>Retur pembelian, biasanya dipandang sebagai pengurangan baik pada biaya maupun harga eceran</a:t>
            </a:r>
          </a:p>
          <a:p>
            <a:pPr lvl="0">
              <a:buClr>
                <a:srgbClr val="7030A0"/>
              </a:buClr>
              <a:buFont typeface="Constantia" pitchFamily="18" charset="0"/>
              <a:buChar char="√"/>
            </a:pPr>
            <a:r>
              <a:rPr lang="id-ID" dirty="0">
                <a:solidFill>
                  <a:srgbClr val="0070C0"/>
                </a:solidFill>
              </a:rPr>
              <a:t>Diskon pembeliaan dan pengurangan harga, biasanya dipandang sebagai pengurangan biaya pembeliaan.</a:t>
            </a:r>
          </a:p>
          <a:p>
            <a:endParaRPr lang="id-ID" dirty="0">
              <a:solidFill>
                <a:srgbClr val="0070C0"/>
              </a:solidFill>
            </a:endParaRPr>
          </a:p>
        </p:txBody>
      </p:sp>
    </p:spTree>
    <p:extLst>
      <p:ext uri="{BB962C8B-B14F-4D97-AF65-F5344CB8AC3E}">
        <p14:creationId xmlns:p14="http://schemas.microsoft.com/office/powerpoint/2010/main" val="385839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94" y="476672"/>
            <a:ext cx="8229600" cy="720080"/>
          </a:xfrm>
        </p:spPr>
        <p:txBody>
          <a:bodyPr>
            <a:normAutofit/>
          </a:bodyPr>
          <a:lstStyle/>
          <a:p>
            <a:pPr algn="ctr"/>
            <a:r>
              <a:rPr lang="id-ID" b="1" i="1" u="sng" dirty="0">
                <a:solidFill>
                  <a:srgbClr val="0070C0"/>
                </a:solidFill>
              </a:rPr>
              <a:t>Illustration of Retail Method</a:t>
            </a:r>
            <a:endParaRPr lang="id-ID" dirty="0">
              <a:solidFill>
                <a:srgbClr val="0070C0"/>
              </a:solidFill>
            </a:endParaRPr>
          </a:p>
        </p:txBody>
      </p:sp>
      <p:sp>
        <p:nvSpPr>
          <p:cNvPr id="3" name="Content Placeholder 2"/>
          <p:cNvSpPr>
            <a:spLocks noGrp="1"/>
          </p:cNvSpPr>
          <p:nvPr>
            <p:ph idx="1"/>
          </p:nvPr>
        </p:nvSpPr>
        <p:spPr>
          <a:xfrm>
            <a:off x="457200" y="1268760"/>
            <a:ext cx="8229600" cy="5400600"/>
          </a:xfrm>
        </p:spPr>
        <p:txBody>
          <a:bodyPr>
            <a:normAutofit fontScale="92500" lnSpcReduction="20000"/>
          </a:bodyPr>
          <a:lstStyle/>
          <a:p>
            <a:r>
              <a:rPr lang="id-ID" sz="2100" dirty="0">
                <a:latin typeface="Cambria" pitchFamily="18" charset="0"/>
              </a:rPr>
              <a:t>Fuque Inc. uses the retail inventory method to estimate ending inventory for its monthly financial statements. The following data pertain to a single department for the month of October 2014.</a:t>
            </a:r>
          </a:p>
          <a:p>
            <a:endParaRPr lang="id-ID" dirty="0">
              <a:latin typeface="Cambria" pitchFamily="18" charset="0"/>
            </a:endParaRPr>
          </a:p>
          <a:p>
            <a:endParaRPr lang="id-ID" dirty="0">
              <a:latin typeface="Cambria" pitchFamily="18" charset="0"/>
            </a:endParaRPr>
          </a:p>
          <a:p>
            <a:endParaRPr lang="id-ID" dirty="0">
              <a:latin typeface="Cambria" pitchFamily="18" charset="0"/>
            </a:endParaRPr>
          </a:p>
          <a:p>
            <a:endParaRPr lang="id-ID" dirty="0">
              <a:latin typeface="Cambria" pitchFamily="18" charset="0"/>
            </a:endParaRPr>
          </a:p>
          <a:p>
            <a:endParaRPr lang="id-ID" dirty="0">
              <a:latin typeface="Cambria" pitchFamily="18" charset="0"/>
            </a:endParaRPr>
          </a:p>
          <a:p>
            <a:endParaRPr lang="id-ID" dirty="0">
              <a:latin typeface="Cambria" pitchFamily="18" charset="0"/>
            </a:endParaRPr>
          </a:p>
          <a:p>
            <a:pPr marL="0" indent="0">
              <a:buNone/>
            </a:pPr>
            <a:br>
              <a:rPr lang="id-ID" dirty="0">
                <a:latin typeface="Cambria" pitchFamily="18" charset="0"/>
              </a:rPr>
            </a:br>
            <a:endParaRPr lang="id-ID" dirty="0">
              <a:latin typeface="Cambria" pitchFamily="18" charset="0"/>
            </a:endParaRPr>
          </a:p>
          <a:p>
            <a:pPr marL="0" indent="0">
              <a:buNone/>
            </a:pPr>
            <a:r>
              <a:rPr lang="id-ID" sz="2100" b="1" dirty="0">
                <a:latin typeface="Cambria" pitchFamily="18" charset="0"/>
              </a:rPr>
              <a:t>Instructions: </a:t>
            </a:r>
            <a:endParaRPr lang="id-ID" sz="2100" dirty="0">
              <a:latin typeface="Cambria" pitchFamily="18" charset="0"/>
            </a:endParaRPr>
          </a:p>
          <a:p>
            <a:r>
              <a:rPr lang="id-ID" sz="2100" dirty="0">
                <a:latin typeface="Cambria" pitchFamily="18" charset="0"/>
              </a:rPr>
              <a:t>Prepare a schedule computing estimate retail inventory using the following methods: </a:t>
            </a:r>
          </a:p>
          <a:p>
            <a:pPr marL="0" indent="0">
              <a:buNone/>
            </a:pPr>
            <a:r>
              <a:rPr lang="id-ID" sz="2100" dirty="0">
                <a:latin typeface="Cambria" pitchFamily="18" charset="0"/>
              </a:rPr>
              <a:t>(1) Conventional</a:t>
            </a:r>
          </a:p>
          <a:p>
            <a:pPr marL="0" indent="0">
              <a:buNone/>
            </a:pPr>
            <a:r>
              <a:rPr lang="id-ID" sz="2100" dirty="0">
                <a:latin typeface="Cambria" pitchFamily="18" charset="0"/>
              </a:rPr>
              <a:t>(2) Cost</a:t>
            </a:r>
          </a:p>
          <a:p>
            <a:pPr marL="0" indent="0">
              <a:buNone/>
            </a:pPr>
            <a:r>
              <a:rPr lang="id-ID" sz="2100" dirty="0">
                <a:latin typeface="Cambria" pitchFamily="18" charset="0"/>
              </a:rPr>
              <a:t>(3) LIFO</a:t>
            </a:r>
          </a:p>
          <a:p>
            <a:endParaRPr lang="id-ID" dirty="0">
              <a:latin typeface="Cambria"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060848"/>
            <a:ext cx="6120680" cy="272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89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32656"/>
            <a:ext cx="871296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74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6" y="476672"/>
            <a:ext cx="869285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1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52379" y="764704"/>
            <a:ext cx="7776864" cy="5544616"/>
          </a:xfrm>
          <a:prstGeom prst="rect">
            <a:avLst/>
          </a:prstGeom>
          <a:noFill/>
          <a:ln>
            <a:noFill/>
          </a:ln>
        </p:spPr>
      </p:pic>
    </p:spTree>
    <p:extLst>
      <p:ext uri="{BB962C8B-B14F-4D97-AF65-F5344CB8AC3E}">
        <p14:creationId xmlns:p14="http://schemas.microsoft.com/office/powerpoint/2010/main" val="27297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92" y="116632"/>
            <a:ext cx="8449816" cy="1143000"/>
          </a:xfrm>
        </p:spPr>
        <p:style>
          <a:lnRef idx="3">
            <a:schemeClr val="lt1"/>
          </a:lnRef>
          <a:fillRef idx="1">
            <a:schemeClr val="accent5"/>
          </a:fillRef>
          <a:effectRef idx="1">
            <a:schemeClr val="accent5"/>
          </a:effectRef>
          <a:fontRef idx="minor">
            <a:schemeClr val="lt1"/>
          </a:fontRef>
        </p:style>
        <p:txBody>
          <a:bodyPr>
            <a:normAutofit/>
          </a:bodyPr>
          <a:lstStyle/>
          <a:p>
            <a:pPr algn="ctr"/>
            <a:r>
              <a:rPr lang="id-ID" sz="4800" b="1" dirty="0">
                <a:solidFill>
                  <a:srgbClr val="FF0000"/>
                </a:solidFill>
                <a:latin typeface="Lucida Calligraphy" pitchFamily="66" charset="0"/>
              </a:rPr>
              <a:t>Sekian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40768"/>
            <a:ext cx="897255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0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60648"/>
            <a:ext cx="8279009" cy="64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7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1520" y="332656"/>
            <a:ext cx="6552728" cy="129614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id-ID" sz="3200" b="1" dirty="0"/>
              <a:t>LCM : Lower Cost or Market</a:t>
            </a:r>
            <a:br>
              <a:rPr lang="id-ID" sz="3200" b="1" dirty="0"/>
            </a:br>
            <a:r>
              <a:rPr lang="id-ID" sz="3200" b="1" dirty="0">
                <a:solidFill>
                  <a:schemeClr val="bg1"/>
                </a:solidFill>
              </a:rPr>
              <a:t>comwil : cost or market whichever is lower</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35292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0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7992888" cy="72008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id-ID" sz="3200" dirty="0">
                <a:latin typeface="Baskerville Old Face" pitchFamily="18" charset="0"/>
              </a:rPr>
              <a:t>Nilai Pengganti (batas atas dan batas bawah)</a:t>
            </a:r>
          </a:p>
        </p:txBody>
      </p:sp>
      <p:sp>
        <p:nvSpPr>
          <p:cNvPr id="4" name="Content Placeholder 3"/>
          <p:cNvSpPr>
            <a:spLocks noGrp="1"/>
          </p:cNvSpPr>
          <p:nvPr>
            <p:ph idx="1"/>
          </p:nvPr>
        </p:nvSpPr>
        <p:spPr>
          <a:xfrm>
            <a:off x="1043608" y="1916832"/>
            <a:ext cx="6777317" cy="3508977"/>
          </a:xfrm>
        </p:spPr>
        <p:txBody>
          <a:bodyPr>
            <a:normAutofit fontScale="85000" lnSpcReduction="10000"/>
          </a:bodyPr>
          <a:lstStyle/>
          <a:p>
            <a:pPr algn="just"/>
            <a:r>
              <a:rPr lang="id-ID" dirty="0">
                <a:latin typeface="Cambria" pitchFamily="18" charset="0"/>
              </a:rPr>
              <a:t>Mengapa nilai pengganti (replacement cost) digunakan untuk menyatakan nilai pasar, hal tersebut karena penurunan biaya pengganti suatu barang biasanya mencerminkan penurunan harga jual. Penggunaan biaya pengganti memungkinkan perusahaan mempertahankan tingkat laba kotor yang konsisten atas penjualan dengan margin laba yang normal</a:t>
            </a:r>
          </a:p>
          <a:p>
            <a:pPr marL="68580" indent="0" algn="just">
              <a:buNone/>
            </a:pPr>
            <a:endParaRPr lang="id-ID" dirty="0">
              <a:latin typeface="Cambria" pitchFamily="18" charset="0"/>
            </a:endParaRPr>
          </a:p>
          <a:p>
            <a:pPr algn="just"/>
            <a:r>
              <a:rPr lang="id-ID" dirty="0">
                <a:latin typeface="Cambria" pitchFamily="18" charset="0"/>
              </a:rPr>
              <a:t>Akan tetapi kadang penurunan biaya pengganti tidak menunjukkan penurunan manfaat, jadi dua pembatasan penilaian tambahan akan digunakan untuk menilai persediaan akhir (batas atas dan batas bawah)</a:t>
            </a:r>
          </a:p>
        </p:txBody>
      </p:sp>
    </p:spTree>
    <p:extLst>
      <p:ext uri="{BB962C8B-B14F-4D97-AF65-F5344CB8AC3E}">
        <p14:creationId xmlns:p14="http://schemas.microsoft.com/office/powerpoint/2010/main" val="67815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922114"/>
          </a:xfrm>
        </p:spPr>
        <p:txBody>
          <a:bodyPr/>
          <a:lstStyle/>
          <a:p>
            <a:pPr algn="ctr"/>
            <a:r>
              <a:rPr lang="id-ID" b="1" dirty="0">
                <a:solidFill>
                  <a:srgbClr val="FF0000"/>
                </a:solidFill>
              </a:rPr>
              <a:t>illustration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5" y="1412777"/>
            <a:ext cx="803558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355976" y="5157192"/>
            <a:ext cx="1713536" cy="7200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65.000</a:t>
            </a:r>
          </a:p>
        </p:txBody>
      </p:sp>
      <p:cxnSp>
        <p:nvCxnSpPr>
          <p:cNvPr id="5" name="Straight Arrow Connector 4"/>
          <p:cNvCxnSpPr/>
          <p:nvPr/>
        </p:nvCxnSpPr>
        <p:spPr>
          <a:xfrm>
            <a:off x="2843808" y="4653136"/>
            <a:ext cx="1368152" cy="7703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56176" y="4653136"/>
            <a:ext cx="1656184" cy="7703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Donut 9"/>
          <p:cNvSpPr/>
          <p:nvPr/>
        </p:nvSpPr>
        <p:spPr>
          <a:xfrm>
            <a:off x="100813" y="0"/>
            <a:ext cx="936104" cy="83671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70308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640960" cy="1080120"/>
          </a:xfrm>
        </p:spPr>
        <p:txBody>
          <a:bodyPr>
            <a:normAutofit/>
          </a:bodyPr>
          <a:lstStyle/>
          <a:p>
            <a:pPr algn="ctr"/>
            <a:r>
              <a:rPr lang="id-ID" sz="3200" dirty="0">
                <a:solidFill>
                  <a:srgbClr val="FF0000"/>
                </a:solidFill>
                <a:latin typeface="Cambria" pitchFamily="18" charset="0"/>
              </a:rPr>
              <a:t>Mencatat nilai persediaan yang digantikan dengan harga pasar (yang lebih rendah)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13690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evron 2"/>
          <p:cNvSpPr/>
          <p:nvPr/>
        </p:nvSpPr>
        <p:spPr>
          <a:xfrm>
            <a:off x="0" y="4957100"/>
            <a:ext cx="9144000" cy="720080"/>
          </a:xfrm>
          <a:prstGeom prst="chevron">
            <a:avLst/>
          </a:prstGeom>
          <a:solidFill>
            <a:srgbClr val="FF3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52975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b="1" dirty="0">
                <a:solidFill>
                  <a:srgbClr val="00B050"/>
                </a:solidFill>
              </a:rPr>
              <a:t>Illustration :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6409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48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id-ID" b="1" dirty="0">
                <a:solidFill>
                  <a:srgbClr val="FFC000"/>
                </a:solidFill>
              </a:rPr>
              <a:t>Gross Profit Method</a:t>
            </a:r>
          </a:p>
        </p:txBody>
      </p:sp>
      <p:sp>
        <p:nvSpPr>
          <p:cNvPr id="4" name="Content Placeholder 3"/>
          <p:cNvSpPr>
            <a:spLocks noGrp="1"/>
          </p:cNvSpPr>
          <p:nvPr>
            <p:ph sz="quarter" idx="1"/>
          </p:nvPr>
        </p:nvSpPr>
        <p:spPr/>
        <p:txBody>
          <a:bodyPr>
            <a:normAutofit fontScale="92500" lnSpcReduction="20000"/>
          </a:bodyPr>
          <a:lstStyle/>
          <a:p>
            <a:pPr algn="just">
              <a:buBlip>
                <a:blip r:embed="rId3"/>
              </a:buBlip>
            </a:pPr>
            <a:r>
              <a:rPr lang="id-ID" dirty="0"/>
              <a:t>Tujuan dasar dari perhitungan fisik persediaan adalah untuk memeriksa keakuratan catatan persediaan perpetual atau, jika tidak ada catatan, untuk mengetahui jumlah persediaan. Kadang – kadang, perhitungan fisik tidak praktis untuk dilakukan, jadi, ukuran yang lain dapat digunakan untuk mengestimasi persediaan yang ada ditangan</a:t>
            </a:r>
          </a:p>
          <a:p>
            <a:pPr algn="just">
              <a:buBlip>
                <a:blip r:embed="rId3"/>
              </a:buBlip>
            </a:pPr>
            <a:r>
              <a:rPr lang="id-ID" dirty="0"/>
              <a:t>Metode ini digunakan secara luas oleh para auditor dalam situasi di mana hanya diperlukan suatu estimasi atas persediaan perusahaan (misalnya, laporan interm). </a:t>
            </a:r>
          </a:p>
          <a:p>
            <a:pPr algn="just">
              <a:buBlip>
                <a:blip r:embed="rId3"/>
              </a:buBlip>
            </a:pPr>
            <a:r>
              <a:rPr lang="id-ID" dirty="0"/>
              <a:t>Metode ini juga digunakan ketika catatan perusahaan atau persediaan itu sendiri telah musnah akibat kebakaran atau bencana lain..</a:t>
            </a:r>
          </a:p>
        </p:txBody>
      </p:sp>
    </p:spTree>
    <p:extLst>
      <p:ext uri="{BB962C8B-B14F-4D97-AF65-F5344CB8AC3E}">
        <p14:creationId xmlns:p14="http://schemas.microsoft.com/office/powerpoint/2010/main" val="198269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9614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br>
              <a:rPr lang="id-ID" sz="5300" dirty="0">
                <a:solidFill>
                  <a:srgbClr val="0070C0"/>
                </a:solidFill>
                <a:latin typeface="Arabic Typesetting" pitchFamily="66" charset="-78"/>
                <a:cs typeface="Arabic Typesetting" pitchFamily="66" charset="-78"/>
              </a:rPr>
            </a:br>
            <a:r>
              <a:rPr lang="id-ID" sz="5300" dirty="0">
                <a:solidFill>
                  <a:srgbClr val="FF0066"/>
                </a:solidFill>
                <a:latin typeface="Arabic Typesetting" pitchFamily="66" charset="-78"/>
                <a:cs typeface="Arabic Typesetting" pitchFamily="66" charset="-78"/>
              </a:rPr>
              <a:t>Evaluasi atas Metode Laba Kotor (kelemahan)</a:t>
            </a:r>
            <a:br>
              <a:rPr lang="id-ID" dirty="0">
                <a:solidFill>
                  <a:srgbClr val="FF0066"/>
                </a:solidFill>
              </a:rPr>
            </a:br>
            <a:endParaRPr lang="id-ID" dirty="0">
              <a:solidFill>
                <a:srgbClr val="FF0066"/>
              </a:solidFill>
            </a:endParaRPr>
          </a:p>
        </p:txBody>
      </p:sp>
      <p:sp>
        <p:nvSpPr>
          <p:cNvPr id="3" name="Content Placeholder 2"/>
          <p:cNvSpPr>
            <a:spLocks noGrp="1"/>
          </p:cNvSpPr>
          <p:nvPr>
            <p:ph sz="quarter" idx="1"/>
          </p:nvPr>
        </p:nvSpPr>
        <p:spPr/>
        <p:txBody>
          <a:bodyPr/>
          <a:lstStyle/>
          <a:p>
            <a:pPr lvl="0">
              <a:buFont typeface="Wingdings" pitchFamily="2" charset="2"/>
              <a:buChar char="Ø"/>
            </a:pPr>
            <a:r>
              <a:rPr lang="id-ID" dirty="0">
                <a:latin typeface="Calibri" pitchFamily="34" charset="0"/>
                <a:cs typeface="Calibri" pitchFamily="34" charset="0"/>
              </a:rPr>
              <a:t>Menghasilkan suatu estimasi, akibatnya perhitungan fisik persediaan harus dilakukan sekali setahun untuk memeriksa jumlah persediaan yang sebenarnya ada ditangan.</a:t>
            </a:r>
          </a:p>
          <a:p>
            <a:pPr lvl="0">
              <a:buFont typeface="Wingdings" pitchFamily="2" charset="2"/>
              <a:buChar char="Ø"/>
            </a:pPr>
            <a:r>
              <a:rPr lang="id-ID" dirty="0">
                <a:latin typeface="Calibri" pitchFamily="34" charset="0"/>
                <a:cs typeface="Calibri" pitchFamily="34" charset="0"/>
              </a:rPr>
              <a:t>Menggunakan presentase masa lalu, walaupun masa lalu sering kali dapat memberikan jawaban, namun masa kini tetaplah yang paling akurat</a:t>
            </a:r>
          </a:p>
          <a:p>
            <a:pPr lvl="0">
              <a:buFont typeface="Wingdings" pitchFamily="2" charset="2"/>
              <a:buChar char="Ø"/>
            </a:pPr>
            <a:r>
              <a:rPr lang="id-ID" dirty="0">
                <a:latin typeface="Calibri" pitchFamily="34" charset="0"/>
                <a:cs typeface="Calibri" pitchFamily="34" charset="0"/>
              </a:rPr>
              <a:t>Aplikasi laba kotor kelompok harus dilakukan secara hati hati</a:t>
            </a:r>
          </a:p>
          <a:p>
            <a:endParaRPr lang="id-ID" dirty="0"/>
          </a:p>
        </p:txBody>
      </p:sp>
    </p:spTree>
    <p:extLst>
      <p:ext uri="{BB962C8B-B14F-4D97-AF65-F5344CB8AC3E}">
        <p14:creationId xmlns:p14="http://schemas.microsoft.com/office/powerpoint/2010/main" val="26834690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0.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8.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Oriel</Template>
  <TotalTime>806</TotalTime>
  <Words>484</Words>
  <Application>Microsoft Office PowerPoint</Application>
  <PresentationFormat>On-screen Show (4:3)</PresentationFormat>
  <Paragraphs>44</Paragraphs>
  <Slides>17</Slides>
  <Notes>0</Notes>
  <HiddenSlides>0</HiddenSlides>
  <MMClips>0</MMClips>
  <ScaleCrop>false</ScaleCrop>
  <HeadingPairs>
    <vt:vector size="6" baseType="variant">
      <vt:variant>
        <vt:lpstr>Fonts Used</vt:lpstr>
      </vt:variant>
      <vt:variant>
        <vt:i4>23</vt:i4>
      </vt:variant>
      <vt:variant>
        <vt:lpstr>Theme</vt:lpstr>
      </vt:variant>
      <vt:variant>
        <vt:i4>10</vt:i4>
      </vt:variant>
      <vt:variant>
        <vt:lpstr>Slide Titles</vt:lpstr>
      </vt:variant>
      <vt:variant>
        <vt:i4>17</vt:i4>
      </vt:variant>
    </vt:vector>
  </HeadingPairs>
  <TitlesOfParts>
    <vt:vector size="50" baseType="lpstr">
      <vt:lpstr>Algerian</vt:lpstr>
      <vt:lpstr>Arabic Typesetting</vt:lpstr>
      <vt:lpstr>Arial</vt:lpstr>
      <vt:lpstr>Baskerville Old Face</vt:lpstr>
      <vt:lpstr>Book Antiqua</vt:lpstr>
      <vt:lpstr>Brush Script MT</vt:lpstr>
      <vt:lpstr>Calibri</vt:lpstr>
      <vt:lpstr>Cambria</vt:lpstr>
      <vt:lpstr>Century Gothic</vt:lpstr>
      <vt:lpstr>Century Schoolbook</vt:lpstr>
      <vt:lpstr>Constantia</vt:lpstr>
      <vt:lpstr>Courier New</vt:lpstr>
      <vt:lpstr>Franklin Gothic Book</vt:lpstr>
      <vt:lpstr>Georgia</vt:lpstr>
      <vt:lpstr>Lucida Calligraphy</vt:lpstr>
      <vt:lpstr>Lucida Sans Unicode</vt:lpstr>
      <vt:lpstr>Palatino Linotype</vt:lpstr>
      <vt:lpstr>Rage Italic</vt:lpstr>
      <vt:lpstr>Tw Cen MT</vt:lpstr>
      <vt:lpstr>Verdana</vt:lpstr>
      <vt:lpstr>Wingdings</vt:lpstr>
      <vt:lpstr>Wingdings 2</vt:lpstr>
      <vt:lpstr>Wingdings 3</vt:lpstr>
      <vt:lpstr>Pushpin</vt:lpstr>
      <vt:lpstr>Oriel</vt:lpstr>
      <vt:lpstr>Apothecary</vt:lpstr>
      <vt:lpstr>Civic</vt:lpstr>
      <vt:lpstr>Austin</vt:lpstr>
      <vt:lpstr>Median</vt:lpstr>
      <vt:lpstr>Concourse</vt:lpstr>
      <vt:lpstr>Office Theme</vt:lpstr>
      <vt:lpstr>Executive</vt:lpstr>
      <vt:lpstr>Clarity</vt:lpstr>
      <vt:lpstr> Akuntansi Keuangan 1 </vt:lpstr>
      <vt:lpstr>PowerPoint Presentation</vt:lpstr>
      <vt:lpstr>LCM : Lower Cost or Market comwil : cost or market whichever is lower</vt:lpstr>
      <vt:lpstr>Nilai Pengganti (batas atas dan batas bawah)</vt:lpstr>
      <vt:lpstr>illustration : </vt:lpstr>
      <vt:lpstr>Mencatat nilai persediaan yang digantikan dengan harga pasar (yang lebih rendah)</vt:lpstr>
      <vt:lpstr>Illustration : </vt:lpstr>
      <vt:lpstr>Gross Profit Method</vt:lpstr>
      <vt:lpstr> Evaluasi atas Metode Laba Kotor (kelemahan) </vt:lpstr>
      <vt:lpstr>PowerPoint Presentation</vt:lpstr>
      <vt:lpstr> Illustration of Gross Profit Method </vt:lpstr>
      <vt:lpstr>Retail Method</vt:lpstr>
      <vt:lpstr>Illustration of Retail Method</vt:lpstr>
      <vt:lpstr>PowerPoint Presentation</vt:lpstr>
      <vt:lpstr>PowerPoint Presentation</vt:lpstr>
      <vt:lpstr>PowerPoint Presentation</vt:lpstr>
      <vt:lpstr>Sekian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Akuntansi Keuangan 1</dc:title>
  <dc:creator>USER</dc:creator>
  <cp:lastModifiedBy>ACER</cp:lastModifiedBy>
  <cp:revision>43</cp:revision>
  <dcterms:created xsi:type="dcterms:W3CDTF">2020-11-24T15:46:40Z</dcterms:created>
  <dcterms:modified xsi:type="dcterms:W3CDTF">2025-11-28T11:50:53Z</dcterms:modified>
</cp:coreProperties>
</file>